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4" r:id="rId2"/>
    <p:sldId id="265" r:id="rId3"/>
    <p:sldId id="262" r:id="rId4"/>
    <p:sldId id="261" r:id="rId5"/>
    <p:sldId id="260" r:id="rId6"/>
    <p:sldId id="263" r:id="rId7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66C3"/>
    <a:srgbClr val="3D3B1A"/>
    <a:srgbClr val="DED47A"/>
    <a:srgbClr val="FFF36B"/>
    <a:srgbClr val="D85826"/>
    <a:srgbClr val="FF6D33"/>
    <a:srgbClr val="556F49"/>
    <a:srgbClr val="98D2FF"/>
    <a:srgbClr val="24323D"/>
    <a:srgbClr val="C3FF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4"/>
    <p:restoredTop sz="94694"/>
  </p:normalViewPr>
  <p:slideViewPr>
    <p:cSldViewPr snapToGrid="0">
      <p:cViewPr>
        <p:scale>
          <a:sx n="26" d="100"/>
          <a:sy n="26" d="100"/>
        </p:scale>
        <p:origin x="3392" y="15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058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31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1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37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/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308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8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049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571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298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863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540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C805C-4F56-BA40-8627-C828BC49D6C6}" type="datetimeFigureOut">
              <a:rPr lang="en-GB" smtClean="0"/>
              <a:t>29/08/2024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9C8C0-2D91-0843-AC58-7EEEB942B4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408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6813969" y="1067250"/>
            <a:ext cx="6403489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editable poster without the logo.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51E92B-2DFE-942F-CC18-B5F80266519D}"/>
              </a:ext>
            </a:extLst>
          </p:cNvPr>
          <p:cNvSpPr txBox="1"/>
          <p:nvPr/>
        </p:nvSpPr>
        <p:spPr>
          <a:xfrm>
            <a:off x="-6820478" y="3565492"/>
            <a:ext cx="6403489" cy="170136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CALCUATION to work out potential new fees once costs have been covered via Universal Credit or Tax-Free Childcare</a:t>
            </a:r>
          </a:p>
          <a:p>
            <a:endParaRPr lang="en-GB" sz="4229" dirty="0"/>
          </a:p>
          <a:p>
            <a:r>
              <a:rPr lang="en-GB" sz="4229" b="1" u="sng" dirty="0"/>
              <a:t>For Universal Credit costs</a:t>
            </a:r>
          </a:p>
          <a:p>
            <a:endParaRPr lang="en-GB" sz="4229" dirty="0"/>
          </a:p>
          <a:p>
            <a:r>
              <a:rPr lang="en-GB" sz="4229" dirty="0"/>
              <a:t>Your Fees x 0.85 = A</a:t>
            </a:r>
          </a:p>
          <a:p>
            <a:r>
              <a:rPr lang="en-GB" sz="4229" dirty="0"/>
              <a:t>Your fees – A = New Fee</a:t>
            </a:r>
          </a:p>
          <a:p>
            <a:endParaRPr lang="en-GB" sz="4229" dirty="0"/>
          </a:p>
          <a:p>
            <a:r>
              <a:rPr lang="en-GB" sz="4229" i="1" dirty="0"/>
              <a:t>Example</a:t>
            </a:r>
            <a:endParaRPr lang="en-GB" sz="4229" dirty="0"/>
          </a:p>
          <a:p>
            <a:r>
              <a:rPr lang="en-GB" sz="4229" dirty="0"/>
              <a:t>£15.20 x 0.85 = £12.92</a:t>
            </a:r>
          </a:p>
          <a:p>
            <a:r>
              <a:rPr lang="en-GB" sz="4229" dirty="0"/>
              <a:t>£15.20 – £12.92 = </a:t>
            </a:r>
            <a:r>
              <a:rPr lang="en-GB" sz="4229" b="1" u="sng" dirty="0"/>
              <a:t>£2.28</a:t>
            </a:r>
          </a:p>
          <a:p>
            <a:endParaRPr lang="en-GB" sz="4229" b="1" u="sng" dirty="0"/>
          </a:p>
          <a:p>
            <a:endParaRPr lang="en-GB" sz="4229" b="1" u="sng" dirty="0"/>
          </a:p>
          <a:p>
            <a:r>
              <a:rPr lang="en-GB" sz="4229" b="1" u="sng" dirty="0"/>
              <a:t>For Tax-Free Childcare cost</a:t>
            </a:r>
          </a:p>
          <a:p>
            <a:endParaRPr lang="en-GB" sz="4229" b="1" u="sng" dirty="0"/>
          </a:p>
          <a:p>
            <a:r>
              <a:rPr lang="en-GB" sz="4229" dirty="0"/>
              <a:t>Your fees x 0.20 = B</a:t>
            </a:r>
          </a:p>
          <a:p>
            <a:r>
              <a:rPr lang="en-GB" sz="4229" dirty="0"/>
              <a:t>Your fees – B = New Fee</a:t>
            </a:r>
          </a:p>
          <a:p>
            <a:endParaRPr lang="en-GB" sz="4229" dirty="0"/>
          </a:p>
          <a:p>
            <a:r>
              <a:rPr lang="en-GB" sz="4229" b="1" i="1" dirty="0"/>
              <a:t>Example</a:t>
            </a:r>
          </a:p>
          <a:p>
            <a:r>
              <a:rPr lang="en-GB" sz="4229" dirty="0"/>
              <a:t>£15.20 x 0.20 = £3.04</a:t>
            </a:r>
          </a:p>
          <a:p>
            <a:r>
              <a:rPr lang="en-GB" sz="4229" dirty="0"/>
              <a:t>£15.20 - £3.04 = </a:t>
            </a:r>
            <a:r>
              <a:rPr lang="en-GB" sz="4229" b="1" u="sng" dirty="0"/>
              <a:t>£12.16</a:t>
            </a:r>
          </a:p>
          <a:p>
            <a:endParaRPr lang="en-GB" sz="4229" dirty="0"/>
          </a:p>
          <a:p>
            <a:endParaRPr lang="en-GB" sz="4229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DB553-AB14-6950-E215-27A882F675D9}"/>
              </a:ext>
            </a:extLst>
          </p:cNvPr>
          <p:cNvSpPr txBox="1"/>
          <p:nvPr/>
        </p:nvSpPr>
        <p:spPr>
          <a:xfrm rot="21179380">
            <a:off x="-573528" y="8446049"/>
            <a:ext cx="5704331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£4.50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0A245A-EBD0-0970-EF8C-754614B41247}"/>
              </a:ext>
            </a:extLst>
          </p:cNvPr>
          <p:cNvSpPr txBox="1"/>
          <p:nvPr/>
        </p:nvSpPr>
        <p:spPr>
          <a:xfrm rot="212534">
            <a:off x="5772563" y="9793416"/>
            <a:ext cx="5479308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8DAEB-67EA-C562-0CFD-4BA6FA75FF9D}"/>
              </a:ext>
            </a:extLst>
          </p:cNvPr>
          <p:cNvSpPr txBox="1"/>
          <p:nvPr/>
        </p:nvSpPr>
        <p:spPr>
          <a:xfrm rot="21130676">
            <a:off x="1833400" y="9849846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69BB1D-525C-1906-6CD6-50D6F0F7C307}"/>
              </a:ext>
            </a:extLst>
          </p:cNvPr>
          <p:cNvSpPr txBox="1"/>
          <p:nvPr/>
        </p:nvSpPr>
        <p:spPr>
          <a:xfrm rot="207735">
            <a:off x="7834797" y="11304367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</p:spTree>
    <p:extLst>
      <p:ext uri="{BB962C8B-B14F-4D97-AF65-F5344CB8AC3E}">
        <p14:creationId xmlns:p14="http://schemas.microsoft.com/office/powerpoint/2010/main" val="2485937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70353" y="9049255"/>
            <a:ext cx="5230424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£2.28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184648">
            <a:off x="5304929" y="9548977"/>
            <a:ext cx="5561813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£12.16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73487">
            <a:off x="2120827" y="10689974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7514465" y="11277723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6813969" y="1067250"/>
            <a:ext cx="6403489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editable poster without the logo.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51E92B-2DFE-942F-CC18-B5F80266519D}"/>
              </a:ext>
            </a:extLst>
          </p:cNvPr>
          <p:cNvSpPr txBox="1"/>
          <p:nvPr/>
        </p:nvSpPr>
        <p:spPr>
          <a:xfrm>
            <a:off x="-6820478" y="3565492"/>
            <a:ext cx="6403489" cy="170136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CALCUATION to work out potential new fees once costs have been covered via Universal Credit or Tax-Free Childcare</a:t>
            </a:r>
          </a:p>
          <a:p>
            <a:endParaRPr lang="en-GB" sz="4229" dirty="0"/>
          </a:p>
          <a:p>
            <a:r>
              <a:rPr lang="en-GB" sz="4229" b="1" u="sng" dirty="0"/>
              <a:t>For Universal Credit costs</a:t>
            </a:r>
          </a:p>
          <a:p>
            <a:endParaRPr lang="en-GB" sz="4229" dirty="0"/>
          </a:p>
          <a:p>
            <a:r>
              <a:rPr lang="en-GB" sz="4229" dirty="0"/>
              <a:t>Your Fees x 0.85 = A</a:t>
            </a:r>
          </a:p>
          <a:p>
            <a:r>
              <a:rPr lang="en-GB" sz="4229" dirty="0"/>
              <a:t>Your fees – A = New Fee</a:t>
            </a:r>
          </a:p>
          <a:p>
            <a:endParaRPr lang="en-GB" sz="4229" dirty="0"/>
          </a:p>
          <a:p>
            <a:r>
              <a:rPr lang="en-GB" sz="4229" i="1" dirty="0"/>
              <a:t>Example</a:t>
            </a:r>
            <a:endParaRPr lang="en-GB" sz="4229" dirty="0"/>
          </a:p>
          <a:p>
            <a:r>
              <a:rPr lang="en-GB" sz="4229" dirty="0"/>
              <a:t>£15.20 x 0.85 = £12.92</a:t>
            </a:r>
          </a:p>
          <a:p>
            <a:r>
              <a:rPr lang="en-GB" sz="4229" dirty="0"/>
              <a:t>£15.20 – £12.92 = </a:t>
            </a:r>
            <a:r>
              <a:rPr lang="en-GB" sz="4229" b="1" u="sng" dirty="0"/>
              <a:t>£2.28</a:t>
            </a:r>
          </a:p>
          <a:p>
            <a:endParaRPr lang="en-GB" sz="4229" b="1" u="sng" dirty="0"/>
          </a:p>
          <a:p>
            <a:endParaRPr lang="en-GB" sz="4229" b="1" u="sng" dirty="0"/>
          </a:p>
          <a:p>
            <a:r>
              <a:rPr lang="en-GB" sz="4229" b="1" u="sng" dirty="0"/>
              <a:t>For Tax-Free Childcare cost</a:t>
            </a:r>
          </a:p>
          <a:p>
            <a:endParaRPr lang="en-GB" sz="4229" b="1" u="sng" dirty="0"/>
          </a:p>
          <a:p>
            <a:r>
              <a:rPr lang="en-GB" sz="4229" dirty="0"/>
              <a:t>Your fees x 0.20 = B</a:t>
            </a:r>
          </a:p>
          <a:p>
            <a:r>
              <a:rPr lang="en-GB" sz="4229" dirty="0"/>
              <a:t>Your fees – B = New Fee</a:t>
            </a:r>
          </a:p>
          <a:p>
            <a:endParaRPr lang="en-GB" sz="4229" dirty="0"/>
          </a:p>
          <a:p>
            <a:r>
              <a:rPr lang="en-GB" sz="4229" b="1" i="1" dirty="0"/>
              <a:t>Example</a:t>
            </a:r>
          </a:p>
          <a:p>
            <a:r>
              <a:rPr lang="en-GB" sz="4229" dirty="0"/>
              <a:t>£15.20 x 0.20 = £3.04</a:t>
            </a:r>
          </a:p>
          <a:p>
            <a:r>
              <a:rPr lang="en-GB" sz="4229" dirty="0"/>
              <a:t>£15.20 - £3.04 = </a:t>
            </a:r>
            <a:r>
              <a:rPr lang="en-GB" sz="4229" b="1" u="sng" dirty="0"/>
              <a:t>£12.16</a:t>
            </a:r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3512464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529986" y="8968563"/>
            <a:ext cx="5704331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£4.50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212534">
            <a:off x="4859049" y="10151956"/>
            <a:ext cx="5479308" cy="1360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242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30676">
            <a:off x="1876942" y="10372360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6887739" y="11652710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£30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6813969" y="1067250"/>
            <a:ext cx="6403489" cy="1393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editable poster without the logo.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50204D-7AD6-C554-86FF-A81D51B549B0}"/>
              </a:ext>
            </a:extLst>
          </p:cNvPr>
          <p:cNvSpPr txBox="1"/>
          <p:nvPr/>
        </p:nvSpPr>
        <p:spPr>
          <a:xfrm>
            <a:off x="-6820478" y="3565491"/>
            <a:ext cx="6403489" cy="170136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CALCUATION to work out potential new fees once costs have been covered via Universal Credit or Tax-Free Childcare</a:t>
            </a:r>
          </a:p>
          <a:p>
            <a:endParaRPr lang="en-GB" sz="4229" dirty="0"/>
          </a:p>
          <a:p>
            <a:r>
              <a:rPr lang="en-GB" sz="4229" b="1" u="sng" dirty="0"/>
              <a:t>For Universal Credit costs</a:t>
            </a:r>
          </a:p>
          <a:p>
            <a:endParaRPr lang="en-GB" sz="4229" dirty="0"/>
          </a:p>
          <a:p>
            <a:r>
              <a:rPr lang="en-GB" sz="4229" dirty="0"/>
              <a:t>Your Fees x 0.85 = A</a:t>
            </a:r>
          </a:p>
          <a:p>
            <a:r>
              <a:rPr lang="en-GB" sz="4229" dirty="0"/>
              <a:t>Your fees – A = New Fee</a:t>
            </a:r>
          </a:p>
          <a:p>
            <a:endParaRPr lang="en-GB" sz="4229" dirty="0"/>
          </a:p>
          <a:p>
            <a:r>
              <a:rPr lang="en-GB" sz="4229" i="1" dirty="0"/>
              <a:t>Example</a:t>
            </a:r>
            <a:endParaRPr lang="en-GB" sz="4229" dirty="0"/>
          </a:p>
          <a:p>
            <a:r>
              <a:rPr lang="en-GB" sz="4229" dirty="0"/>
              <a:t>£30 x 0.85 = £25.50</a:t>
            </a:r>
          </a:p>
          <a:p>
            <a:r>
              <a:rPr lang="en-GB" sz="4229" dirty="0"/>
              <a:t>£30 – £25.50 = </a:t>
            </a:r>
            <a:r>
              <a:rPr lang="en-GB" sz="4229" b="1" u="sng" dirty="0"/>
              <a:t>£4.50</a:t>
            </a:r>
          </a:p>
          <a:p>
            <a:endParaRPr lang="en-GB" sz="4229" b="1" u="sng" dirty="0"/>
          </a:p>
          <a:p>
            <a:endParaRPr lang="en-GB" sz="4229" b="1" u="sng" dirty="0"/>
          </a:p>
          <a:p>
            <a:r>
              <a:rPr lang="en-GB" sz="4229" b="1" u="sng" dirty="0"/>
              <a:t>For Tax-Free Childcare cost</a:t>
            </a:r>
          </a:p>
          <a:p>
            <a:endParaRPr lang="en-GB" sz="4229" b="1" u="sng" dirty="0"/>
          </a:p>
          <a:p>
            <a:r>
              <a:rPr lang="en-GB" sz="4229" dirty="0"/>
              <a:t>Your fees x 0.20 = B</a:t>
            </a:r>
          </a:p>
          <a:p>
            <a:r>
              <a:rPr lang="en-GB" sz="4229" dirty="0"/>
              <a:t>Your fees – B = New Fee</a:t>
            </a:r>
          </a:p>
          <a:p>
            <a:endParaRPr lang="en-GB" sz="4229" dirty="0"/>
          </a:p>
          <a:p>
            <a:r>
              <a:rPr lang="en-GB" sz="4229" b="1" i="1" dirty="0"/>
              <a:t>Example</a:t>
            </a:r>
          </a:p>
          <a:p>
            <a:r>
              <a:rPr lang="en-GB" sz="4229" dirty="0"/>
              <a:t>£30 x 0.20 = £6</a:t>
            </a:r>
          </a:p>
          <a:p>
            <a:r>
              <a:rPr lang="en-GB" sz="4229" dirty="0"/>
              <a:t>£30 - £6 = </a:t>
            </a:r>
            <a:r>
              <a:rPr lang="en-GB" sz="4229" b="1" u="sng" dirty="0"/>
              <a:t>£24</a:t>
            </a:r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675595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0E9A404-AA20-F929-379C-4EBFF346FC3F}"/>
              </a:ext>
            </a:extLst>
          </p:cNvPr>
          <p:cNvSpPr txBox="1"/>
          <p:nvPr/>
        </p:nvSpPr>
        <p:spPr>
          <a:xfrm rot="21179380">
            <a:off x="-36099" y="9135834"/>
            <a:ext cx="5188889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£2.28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7F76F1-F9A6-338F-A09F-9AB69BA05545}"/>
              </a:ext>
            </a:extLst>
          </p:cNvPr>
          <p:cNvSpPr txBox="1"/>
          <p:nvPr/>
        </p:nvSpPr>
        <p:spPr>
          <a:xfrm rot="212534">
            <a:off x="5019551" y="9504533"/>
            <a:ext cx="6257840" cy="164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74" b="1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  <a:cs typeface="Baloo Bhaijaan" panose="03080902040302020200" pitchFamily="66" charset="-78"/>
              </a:rPr>
              <a:t>£12.16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29918F-805F-79AC-9933-FB7ED84E1235}"/>
              </a:ext>
            </a:extLst>
          </p:cNvPr>
          <p:cNvSpPr txBox="1"/>
          <p:nvPr/>
        </p:nvSpPr>
        <p:spPr>
          <a:xfrm rot="21130676">
            <a:off x="2111978" y="10650952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C0900-552C-9F1E-839A-D246B0067454}"/>
              </a:ext>
            </a:extLst>
          </p:cNvPr>
          <p:cNvSpPr txBox="1"/>
          <p:nvPr/>
        </p:nvSpPr>
        <p:spPr>
          <a:xfrm rot="207735">
            <a:off x="7473834" y="11327511"/>
            <a:ext cx="3336042" cy="56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53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/>
                  </a:outerShdw>
                </a:effectLst>
                <a:latin typeface="BM KIRANGHAERANG OTF" panose="020B0600000101010101" pitchFamily="34" charset="-127"/>
                <a:ea typeface="BM KIRANGHAERANG OTF" panose="020B0600000101010101" pitchFamily="34" charset="-127"/>
              </a:rPr>
              <a:t>£15.20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47AF2-E5AA-B58B-1871-C1FE7DE0DEF8}"/>
              </a:ext>
            </a:extLst>
          </p:cNvPr>
          <p:cNvSpPr txBox="1"/>
          <p:nvPr/>
        </p:nvSpPr>
        <p:spPr>
          <a:xfrm>
            <a:off x="-4642441" y="-2300854"/>
            <a:ext cx="4241626" cy="33464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This is an instruction slide. Use these instructions on Slide 1.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73C815-AA5C-D5C5-6103-ADCA013D7814}"/>
              </a:ext>
            </a:extLst>
          </p:cNvPr>
          <p:cNvSpPr txBox="1"/>
          <p:nvPr/>
        </p:nvSpPr>
        <p:spPr>
          <a:xfrm>
            <a:off x="-6910344" y="2302455"/>
            <a:ext cx="4241626" cy="529888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Before attempting to edit Slide 1, right-click on it and </a:t>
            </a:r>
            <a:r>
              <a:rPr lang="en-GB" sz="4229" b="1" i="1" dirty="0"/>
              <a:t>Duplicate</a:t>
            </a:r>
            <a:r>
              <a:rPr lang="en-GB" sz="4229" dirty="0"/>
              <a:t> it, so you always have the original version to start a fresh 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5A805E-168F-1BBB-4125-845279306420}"/>
              </a:ext>
            </a:extLst>
          </p:cNvPr>
          <p:cNvSpPr txBox="1"/>
          <p:nvPr/>
        </p:nvSpPr>
        <p:spPr>
          <a:xfrm>
            <a:off x="-6910344" y="8168020"/>
            <a:ext cx="4241626" cy="1766445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These figures where the arrows point to can be edited. </a:t>
            </a:r>
          </a:p>
          <a:p>
            <a:endParaRPr lang="en-GB" sz="4229" dirty="0"/>
          </a:p>
          <a:p>
            <a:r>
              <a:rPr lang="en-GB" sz="4229" dirty="0"/>
              <a:t>Simple click on the numbers, and a box should appear around the text. You should now be able to edit the text with your service’s own figures.</a:t>
            </a:r>
          </a:p>
          <a:p>
            <a:endParaRPr lang="en-GB" sz="4229" dirty="0"/>
          </a:p>
          <a:p>
            <a:r>
              <a:rPr lang="en-GB" sz="4229" dirty="0"/>
              <a:t>Some computers have different fonts available. If the font appears a bit weird, just select a font you like and change the size to fit.</a:t>
            </a:r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65FE3FA-6A20-16AC-CDB6-D742FD56073C}"/>
              </a:ext>
            </a:extLst>
          </p:cNvPr>
          <p:cNvCxnSpPr/>
          <p:nvPr/>
        </p:nvCxnSpPr>
        <p:spPr>
          <a:xfrm flipV="1">
            <a:off x="-2200085" y="10234637"/>
            <a:ext cx="3598541" cy="102535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4BB5352-C595-4847-D7A7-61D5C0FD6767}"/>
              </a:ext>
            </a:extLst>
          </p:cNvPr>
          <p:cNvCxnSpPr>
            <a:cxnSpLocks/>
          </p:cNvCxnSpPr>
          <p:nvPr/>
        </p:nvCxnSpPr>
        <p:spPr>
          <a:xfrm flipV="1">
            <a:off x="-1967480" y="10979920"/>
            <a:ext cx="5320073" cy="5126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54EA81C-D08C-D0F0-08B0-EC2E0C6E685E}"/>
              </a:ext>
            </a:extLst>
          </p:cNvPr>
          <p:cNvCxnSpPr>
            <a:cxnSpLocks/>
          </p:cNvCxnSpPr>
          <p:nvPr/>
        </p:nvCxnSpPr>
        <p:spPr>
          <a:xfrm flipV="1">
            <a:off x="-2186403" y="10325847"/>
            <a:ext cx="9168314" cy="53075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0259ABB-8789-6E95-BF6B-D7A1EE8BD677}"/>
              </a:ext>
            </a:extLst>
          </p:cNvPr>
          <p:cNvCxnSpPr>
            <a:cxnSpLocks/>
          </p:cNvCxnSpPr>
          <p:nvPr/>
        </p:nvCxnSpPr>
        <p:spPr>
          <a:xfrm>
            <a:off x="-2186403" y="11608513"/>
            <a:ext cx="10914767" cy="14844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A0B5991-6587-FCD2-62B8-821486A85777}"/>
              </a:ext>
            </a:extLst>
          </p:cNvPr>
          <p:cNvSpPr txBox="1"/>
          <p:nvPr/>
        </p:nvSpPr>
        <p:spPr>
          <a:xfrm>
            <a:off x="19123837" y="-989615"/>
            <a:ext cx="4241626" cy="1831527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If you want to print this off, simply go to </a:t>
            </a:r>
            <a:r>
              <a:rPr lang="en-GB" sz="4229" b="1" i="1" dirty="0"/>
              <a:t>File &gt; Print</a:t>
            </a:r>
            <a:r>
              <a:rPr lang="en-GB" sz="4229" dirty="0"/>
              <a:t>, and select the options you’d like.</a:t>
            </a:r>
          </a:p>
          <a:p>
            <a:endParaRPr lang="en-GB" sz="4229" dirty="0"/>
          </a:p>
          <a:p>
            <a:r>
              <a:rPr lang="en-GB" sz="4229" dirty="0"/>
              <a:t>Alternatively, if you would like to put it on your website, you can save it as a </a:t>
            </a:r>
            <a:r>
              <a:rPr lang="en-GB" sz="4229" b="1" dirty="0"/>
              <a:t>PDF or Picture</a:t>
            </a:r>
            <a:r>
              <a:rPr lang="en-GB" sz="4229" dirty="0"/>
              <a:t>.</a:t>
            </a:r>
          </a:p>
          <a:p>
            <a:endParaRPr lang="en-GB" sz="4229" dirty="0"/>
          </a:p>
          <a:p>
            <a:r>
              <a:rPr lang="en-GB" sz="4229" dirty="0"/>
              <a:t>To this, go to </a:t>
            </a:r>
            <a:r>
              <a:rPr lang="en-GB" sz="4229" b="1" i="1" dirty="0"/>
              <a:t>File &gt; Export</a:t>
            </a:r>
            <a:r>
              <a:rPr lang="en-GB" sz="4229" dirty="0"/>
              <a:t>, and you will be prompted to save the file. Be sure to select the File Format you wish.</a:t>
            </a:r>
          </a:p>
          <a:p>
            <a:endParaRPr lang="en-GB" sz="4229" dirty="0"/>
          </a:p>
          <a:p>
            <a:r>
              <a:rPr lang="en-GB" sz="4229" b="1" dirty="0"/>
              <a:t>For PDF, set it as PDF. </a:t>
            </a:r>
          </a:p>
          <a:p>
            <a:endParaRPr lang="en-GB" sz="4229" dirty="0"/>
          </a:p>
          <a:p>
            <a:r>
              <a:rPr lang="en-GB" sz="4229" b="1" dirty="0"/>
              <a:t>For a Picture, select JPEG, TIFF or PNG.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94B8459-D0A4-7C81-4A5E-92F8D25F5C1A}"/>
              </a:ext>
            </a:extLst>
          </p:cNvPr>
          <p:cNvCxnSpPr>
            <a:cxnSpLocks/>
          </p:cNvCxnSpPr>
          <p:nvPr/>
        </p:nvCxnSpPr>
        <p:spPr>
          <a:xfrm flipH="1">
            <a:off x="8728364" y="12741487"/>
            <a:ext cx="2932095" cy="351058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FA7EF99-952C-324D-63F2-02F68D5489E1}"/>
              </a:ext>
            </a:extLst>
          </p:cNvPr>
          <p:cNvSpPr txBox="1"/>
          <p:nvPr/>
        </p:nvSpPr>
        <p:spPr>
          <a:xfrm>
            <a:off x="12131161" y="10979920"/>
            <a:ext cx="4241626" cy="2287100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GB" sz="4229" dirty="0"/>
              <a:t>This space has been left blank so you can insert your logo. </a:t>
            </a:r>
          </a:p>
          <a:p>
            <a:endParaRPr lang="en-GB" sz="4229" dirty="0"/>
          </a:p>
          <a:p>
            <a:r>
              <a:rPr lang="en-GB" sz="4229" dirty="0"/>
              <a:t>To do this, you will need to have a copy of your logo saved on your computer.</a:t>
            </a:r>
          </a:p>
          <a:p>
            <a:endParaRPr lang="en-GB" sz="4229" dirty="0"/>
          </a:p>
          <a:p>
            <a:r>
              <a:rPr lang="en-GB" sz="4229" dirty="0"/>
              <a:t>Once you have it, click </a:t>
            </a:r>
            <a:r>
              <a:rPr lang="en-GB" sz="4229" b="1" i="1" dirty="0"/>
              <a:t>Insert </a:t>
            </a:r>
            <a:r>
              <a:rPr lang="en-GB" sz="4229" dirty="0"/>
              <a:t>at the top of the page on the menu bar, and you should have an option for </a:t>
            </a:r>
            <a:r>
              <a:rPr lang="en-GB" sz="4229" b="1" i="1" dirty="0"/>
              <a:t>Pictures</a:t>
            </a:r>
            <a:r>
              <a:rPr lang="en-GB" sz="4229" dirty="0"/>
              <a:t> or </a:t>
            </a:r>
            <a:r>
              <a:rPr lang="en-GB" sz="4229" b="1" i="1" dirty="0"/>
              <a:t>Pictures from File</a:t>
            </a:r>
            <a:r>
              <a:rPr lang="en-GB" sz="4229" dirty="0"/>
              <a:t>. Click this, locate your logo, and insert it.</a:t>
            </a:r>
          </a:p>
          <a:p>
            <a:endParaRPr lang="en-GB" sz="4229" b="1" i="1" dirty="0"/>
          </a:p>
          <a:p>
            <a:r>
              <a:rPr lang="en-GB" sz="4229" dirty="0"/>
              <a:t>Once inserted, you should be able to move to this space, and resize it to make it fit as you please.</a:t>
            </a:r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  <a:p>
            <a:endParaRPr lang="en-GB" sz="4229" dirty="0"/>
          </a:p>
        </p:txBody>
      </p:sp>
    </p:spTree>
    <p:extLst>
      <p:ext uri="{BB962C8B-B14F-4D97-AF65-F5344CB8AC3E}">
        <p14:creationId xmlns:p14="http://schemas.microsoft.com/office/powerpoint/2010/main" val="379743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7DB39-EE49-9FAE-2832-865971A221A8}"/>
              </a:ext>
            </a:extLst>
          </p:cNvPr>
          <p:cNvSpPr txBox="1"/>
          <p:nvPr/>
        </p:nvSpPr>
        <p:spPr>
          <a:xfrm>
            <a:off x="-6291204" y="1067250"/>
            <a:ext cx="6403489" cy="2044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example poster with figures and logo. This is not the editable version.</a:t>
            </a:r>
          </a:p>
        </p:txBody>
      </p:sp>
    </p:spTree>
    <p:extLst>
      <p:ext uri="{BB962C8B-B14F-4D97-AF65-F5344CB8AC3E}">
        <p14:creationId xmlns:p14="http://schemas.microsoft.com/office/powerpoint/2010/main" val="3665855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A7DB39-EE49-9FAE-2832-865971A221A8}"/>
              </a:ext>
            </a:extLst>
          </p:cNvPr>
          <p:cNvSpPr txBox="1"/>
          <p:nvPr/>
        </p:nvSpPr>
        <p:spPr>
          <a:xfrm>
            <a:off x="-6291204" y="1067250"/>
            <a:ext cx="6403489" cy="2044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29" dirty="0"/>
              <a:t>This is the example poster with figures and logo. This is not the editable version.</a:t>
            </a:r>
          </a:p>
        </p:txBody>
      </p:sp>
    </p:spTree>
    <p:extLst>
      <p:ext uri="{BB962C8B-B14F-4D97-AF65-F5344CB8AC3E}">
        <p14:creationId xmlns:p14="http://schemas.microsoft.com/office/powerpoint/2010/main" val="3851821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440</TotalTime>
  <Words>645</Words>
  <Application>Microsoft Macintosh PowerPoint</Application>
  <PresentationFormat>Custom</PresentationFormat>
  <Paragraphs>109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BM KIRANGHAERANG OTF</vt:lpstr>
      <vt:lpstr>Calibri</vt:lpstr>
      <vt:lpstr>Calibri Light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 Morrison</dc:creator>
  <cp:lastModifiedBy>Patrick Morrison</cp:lastModifiedBy>
  <cp:revision>22</cp:revision>
  <cp:lastPrinted>2024-06-06T15:20:11Z</cp:lastPrinted>
  <dcterms:created xsi:type="dcterms:W3CDTF">2023-12-22T13:16:15Z</dcterms:created>
  <dcterms:modified xsi:type="dcterms:W3CDTF">2024-08-29T12:59:55Z</dcterms:modified>
</cp:coreProperties>
</file>